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1" r:id="rId3"/>
    <p:sldId id="258" r:id="rId4"/>
    <p:sldId id="268" r:id="rId5"/>
    <p:sldId id="269" r:id="rId6"/>
    <p:sldId id="270" r:id="rId7"/>
    <p:sldId id="259" r:id="rId8"/>
    <p:sldId id="261" r:id="rId9"/>
    <p:sldId id="266" r:id="rId10"/>
    <p:sldId id="267" r:id="rId11"/>
    <p:sldId id="25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951-8F95-46E3-A650-AF92DF4A718C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B2A3-CCF3-459D-A5DB-66C1F7E94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951-8F95-46E3-A650-AF92DF4A718C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B2A3-CCF3-459D-A5DB-66C1F7E94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951-8F95-46E3-A650-AF92DF4A718C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B2A3-CCF3-459D-A5DB-66C1F7E94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951-8F95-46E3-A650-AF92DF4A718C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B2A3-CCF3-459D-A5DB-66C1F7E94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951-8F95-46E3-A650-AF92DF4A718C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B2A3-CCF3-459D-A5DB-66C1F7E94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951-8F95-46E3-A650-AF92DF4A718C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B2A3-CCF3-459D-A5DB-66C1F7E94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951-8F95-46E3-A650-AF92DF4A718C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B2A3-CCF3-459D-A5DB-66C1F7E94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951-8F95-46E3-A650-AF92DF4A718C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B2A3-CCF3-459D-A5DB-66C1F7E94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951-8F95-46E3-A650-AF92DF4A718C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B2A3-CCF3-459D-A5DB-66C1F7E94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951-8F95-46E3-A650-AF92DF4A718C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B2A3-CCF3-459D-A5DB-66C1F7E94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20951-8F95-46E3-A650-AF92DF4A718C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B2A3-CCF3-459D-A5DB-66C1F7E94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20951-8F95-46E3-A650-AF92DF4A718C}" type="datetimeFigureOut">
              <a:rPr lang="en-US" smtClean="0"/>
              <a:pPr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AB2A3-CCF3-459D-A5DB-66C1F7E94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ubtitle 2"/>
          <p:cNvSpPr>
            <a:spLocks noGrp="1"/>
          </p:cNvSpPr>
          <p:nvPr>
            <p:ph type="subTitle" idx="1"/>
          </p:nvPr>
        </p:nvSpPr>
        <p:spPr>
          <a:xfrm>
            <a:off x="4284663" y="5589588"/>
            <a:ext cx="4529137" cy="103187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 dirty="0" err="1" smtClean="0">
                <a:solidFill>
                  <a:schemeClr val="tx1"/>
                </a:solidFill>
              </a:rPr>
              <a:t>доц</a:t>
            </a:r>
            <a:r>
              <a:rPr lang="sr-Cyrl-CS" sz="2400" b="1" dirty="0" smtClean="0">
                <a:solidFill>
                  <a:schemeClr val="tx1"/>
                </a:solidFill>
              </a:rPr>
              <a:t>. др Драгица Селаковић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2268538" y="1196975"/>
            <a:ext cx="45100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sr-Cyrl-CS" b="1">
                <a:latin typeface="Calibri" pitchFamily="34" charset="0"/>
              </a:rPr>
              <a:t>Интегрисане академске студије фармације</a:t>
            </a:r>
            <a:endParaRPr lang="en-US" b="1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68538" y="1773238"/>
            <a:ext cx="467995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000000"/>
                </a:solidFill>
                <a:latin typeface="+mn-lt"/>
                <a:cs typeface="+mn-cs"/>
              </a:rPr>
              <a:t>МОДУЛ </a:t>
            </a:r>
            <a:r>
              <a:rPr lang="ru-RU" sz="2400" b="1" dirty="0" smtClean="0">
                <a:solidFill>
                  <a:srgbClr val="000000"/>
                </a:solidFill>
                <a:latin typeface="+mn-lt"/>
                <a:cs typeface="+mn-cs"/>
              </a:rPr>
              <a:t>3: </a:t>
            </a:r>
            <a:endParaRPr lang="ru-RU" sz="2400" b="1" dirty="0">
              <a:solidFill>
                <a:srgbClr val="000000"/>
              </a:solidFill>
              <a:latin typeface="+mn-lt"/>
              <a:cs typeface="+mn-cs"/>
            </a:endParaRPr>
          </a:p>
          <a:p>
            <a:pPr algn="ctr" eaLnBrk="0" hangingPunct="0">
              <a:defRPr/>
            </a:pPr>
            <a:r>
              <a:rPr lang="sr-Cyrl-CS" sz="2400" b="1" dirty="0">
                <a:solidFill>
                  <a:srgbClr val="000000"/>
                </a:solidFill>
                <a:latin typeface="+mn-lt"/>
                <a:cs typeface="Times New Roman" pitchFamily="18" charset="0"/>
              </a:rPr>
              <a:t>ОСНОВИ СПОРТСКЕ </a:t>
            </a:r>
            <a:r>
              <a:rPr lang="sr-Cyrl-CS" sz="2400" b="1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ФАРМАЦИЈЕ</a:t>
            </a:r>
            <a:endParaRPr lang="sr-Cyrl-CS" sz="2400" b="1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3850" y="2924175"/>
            <a:ext cx="8281988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sr-Cyrl-RS" sz="2200" b="1" dirty="0" smtClean="0">
                <a:solidFill>
                  <a:srgbClr val="000000"/>
                </a:solidFill>
                <a:latin typeface="+mn-lt"/>
                <a:cs typeface="+mn-cs"/>
              </a:rPr>
              <a:t>14</a:t>
            </a:r>
            <a:r>
              <a:rPr lang="sr-Cyrl-CS" sz="2200" b="1" dirty="0" smtClean="0">
                <a:solidFill>
                  <a:srgbClr val="000000"/>
                </a:solidFill>
                <a:latin typeface="+mn-lt"/>
                <a:cs typeface="+mn-cs"/>
              </a:rPr>
              <a:t>. </a:t>
            </a:r>
            <a:r>
              <a:rPr lang="sr-Cyrl-CS" sz="2200" b="1" dirty="0">
                <a:solidFill>
                  <a:srgbClr val="000000"/>
                </a:solidFill>
                <a:latin typeface="+mn-lt"/>
                <a:cs typeface="+mn-cs"/>
              </a:rPr>
              <a:t>наставна јединица </a:t>
            </a:r>
            <a:r>
              <a:rPr lang="sr-Cyrl-CS" sz="2200" b="1" dirty="0" smtClean="0">
                <a:solidFill>
                  <a:srgbClr val="000000"/>
                </a:solidFill>
                <a:latin typeface="+mn-lt"/>
                <a:cs typeface="+mn-cs"/>
              </a:rPr>
              <a:t>(четрнаеста </a:t>
            </a:r>
            <a:r>
              <a:rPr lang="sr-Cyrl-CS" sz="2200" b="1" dirty="0">
                <a:solidFill>
                  <a:srgbClr val="000000"/>
                </a:solidFill>
                <a:latin typeface="+mn-lt"/>
                <a:cs typeface="+mn-cs"/>
              </a:rPr>
              <a:t>недеља):</a:t>
            </a:r>
          </a:p>
          <a:p>
            <a:pPr algn="ctr">
              <a:defRPr/>
            </a:pPr>
            <a:endParaRPr lang="sr-Cyrl-RS" sz="1200" dirty="0" smtClean="0"/>
          </a:p>
          <a:p>
            <a:pPr algn="ctr">
              <a:defRPr/>
            </a:pPr>
            <a:r>
              <a:rPr lang="sr-Cyrl-RS" sz="4000" dirty="0" smtClean="0"/>
              <a:t>Суплементација </a:t>
            </a:r>
            <a:r>
              <a:rPr lang="sr-Cyrl-RS" sz="4000" dirty="0" smtClean="0"/>
              <a:t>и допинг</a:t>
            </a:r>
            <a:br>
              <a:rPr lang="sr-Cyrl-RS" sz="4000" dirty="0" smtClean="0"/>
            </a:br>
            <a:r>
              <a:rPr lang="sr-Cyrl-RS" sz="4000" dirty="0" smtClean="0"/>
              <a:t>- антиоксиданси -</a:t>
            </a:r>
            <a:endParaRPr lang="ru-RU" sz="4400" b="1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pic>
        <p:nvPicPr>
          <p:cNvPr id="2054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33375"/>
            <a:ext cx="5329238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357167"/>
            <a:ext cx="8229600" cy="1214446"/>
          </a:xfrm>
        </p:spPr>
        <p:txBody>
          <a:bodyPr>
            <a:normAutofit/>
          </a:bodyPr>
          <a:lstStyle/>
          <a:p>
            <a:r>
              <a:rPr lang="sr-Cyrl-RS" sz="2500" dirty="0" smtClean="0"/>
              <a:t>антиоксидантна заштита најчешће функционише као сложени систем антиоксидантних механизама</a:t>
            </a:r>
            <a:endParaRPr lang="en-US" sz="2500" dirty="0"/>
          </a:p>
        </p:txBody>
      </p:sp>
      <p:pic>
        <p:nvPicPr>
          <p:cNvPr id="4" name="Picture 2" descr="D:\Users\Gvozden Rosic\Desktop\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279267"/>
            <a:ext cx="6143668" cy="5578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7643866" cy="725470"/>
          </a:xfrm>
        </p:spPr>
        <p:txBody>
          <a:bodyPr>
            <a:noAutofit/>
          </a:bodyPr>
          <a:lstStyle/>
          <a:p>
            <a:r>
              <a:rPr lang="sr-Cyrl-RS" sz="3200" dirty="0" smtClean="0"/>
              <a:t>Антиоксиданси и антидопинг регулатива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31929"/>
            <a:ext cx="4714876" cy="4525963"/>
          </a:xfrm>
        </p:spPr>
        <p:txBody>
          <a:bodyPr>
            <a:normAutofit fontScale="77500" lnSpcReduction="20000"/>
          </a:bodyPr>
          <a:lstStyle/>
          <a:p>
            <a:r>
              <a:rPr lang="sr-Cyrl-RS" sz="2400" dirty="0" smtClean="0"/>
              <a:t>ниједан антиоксиданс се не налази на списку забрањених </a:t>
            </a:r>
            <a:r>
              <a:rPr lang="sr-Cyrl-RS" sz="2400" u="sng" dirty="0" smtClean="0"/>
              <a:t>супстанци</a:t>
            </a:r>
          </a:p>
          <a:p>
            <a:endParaRPr lang="sr-Cyrl-RS" sz="2400" dirty="0" smtClean="0"/>
          </a:p>
          <a:p>
            <a:r>
              <a:rPr lang="sr-Cyrl-RS" sz="2400" dirty="0" smtClean="0"/>
              <a:t>примена (парентерално) антиоксиданаса током такмичења (и опоравка) се налази на списку забрањених </a:t>
            </a:r>
            <a:r>
              <a:rPr lang="sr-Cyrl-RS" sz="2400" u="sng" dirty="0" smtClean="0"/>
              <a:t>метода</a:t>
            </a:r>
          </a:p>
          <a:p>
            <a:endParaRPr lang="sr-Cyrl-RS" sz="2400" dirty="0" smtClean="0"/>
          </a:p>
          <a:p>
            <a:r>
              <a:rPr lang="sr-Cyrl-RS" sz="2400" dirty="0" smtClean="0"/>
              <a:t>најчешћа злоупотреба – код спортова издржљивости </a:t>
            </a:r>
          </a:p>
          <a:p>
            <a:pPr>
              <a:buNone/>
            </a:pPr>
            <a:endParaRPr lang="sr-Cyrl-RS" sz="2400" dirty="0" smtClean="0"/>
          </a:p>
          <a:p>
            <a:r>
              <a:rPr lang="sr-Cyrl-RS" sz="2400" dirty="0" smtClean="0"/>
              <a:t>највише контрола – код бициклиста</a:t>
            </a:r>
          </a:p>
          <a:p>
            <a:pPr>
              <a:buNone/>
            </a:pPr>
            <a:endParaRPr lang="sr-Cyrl-RS" sz="2400" dirty="0" smtClean="0"/>
          </a:p>
          <a:p>
            <a:r>
              <a:rPr lang="sr-Cyrl-RS" sz="2400" dirty="0" smtClean="0"/>
              <a:t>сличан приступ важи и за интравенску администрацију витамина и хранљивих материја (угљени хидрати и аминокиселине)</a:t>
            </a:r>
            <a:endParaRPr lang="en-US" sz="2400" dirty="0"/>
          </a:p>
        </p:txBody>
      </p:sp>
      <p:pic>
        <p:nvPicPr>
          <p:cNvPr id="2050" name="Picture 2" descr="Ð ÐµÐ·ÑÐ»ÑÐ°Ñ ÑÐ»Ð¸ÐºÐ° Ð·Ð° chris froome tour de france hill climb extre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333859"/>
            <a:ext cx="3786214" cy="2524142"/>
          </a:xfrm>
          <a:prstGeom prst="rect">
            <a:avLst/>
          </a:prstGeom>
          <a:noFill/>
        </p:spPr>
      </p:pic>
      <p:pic>
        <p:nvPicPr>
          <p:cNvPr id="2053" name="Picture 5" descr="D:\Users\Gvozden Rosic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2633" y="857232"/>
            <a:ext cx="2524143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Физичка активност и оксидативни стрес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428736"/>
            <a:ext cx="8715436" cy="4525963"/>
          </a:xfrm>
        </p:spPr>
        <p:txBody>
          <a:bodyPr>
            <a:normAutofit lnSpcReduction="10000"/>
          </a:bodyPr>
          <a:lstStyle/>
          <a:p>
            <a:r>
              <a:rPr lang="sr-Cyrl-RS" sz="2500" dirty="0" smtClean="0"/>
              <a:t>физичка активност може да повећа величину оксидативног стреса на различите начине</a:t>
            </a:r>
          </a:p>
          <a:p>
            <a:pPr>
              <a:buNone/>
            </a:pPr>
            <a:endParaRPr lang="sr-Cyrl-RS" sz="2500" dirty="0" smtClean="0"/>
          </a:p>
          <a:p>
            <a:r>
              <a:rPr lang="sr-Cyrl-RS" sz="2500" dirty="0" smtClean="0"/>
              <a:t>на величину оксидативног стреса утичу:</a:t>
            </a:r>
          </a:p>
          <a:p>
            <a:pPr>
              <a:buNone/>
            </a:pPr>
            <a:r>
              <a:rPr lang="sr-Cyrl-RS" sz="2500" dirty="0" smtClean="0"/>
              <a:t>	</a:t>
            </a:r>
            <a:r>
              <a:rPr lang="sr-Cyrl-RS" sz="2500" dirty="0" smtClean="0"/>
              <a:t>- интензитет активности</a:t>
            </a:r>
          </a:p>
          <a:p>
            <a:pPr>
              <a:buNone/>
            </a:pPr>
            <a:r>
              <a:rPr lang="sr-Cyrl-RS" sz="2500" dirty="0" smtClean="0"/>
              <a:t>	</a:t>
            </a:r>
            <a:r>
              <a:rPr lang="sr-Cyrl-RS" sz="2500" dirty="0" smtClean="0"/>
              <a:t>- дужина</a:t>
            </a:r>
          </a:p>
          <a:p>
            <a:pPr>
              <a:buNone/>
            </a:pPr>
            <a:r>
              <a:rPr lang="sr-Cyrl-RS" sz="2500" dirty="0" smtClean="0"/>
              <a:t>	</a:t>
            </a:r>
            <a:r>
              <a:rPr lang="sr-Cyrl-RS" sz="2500" dirty="0" smtClean="0"/>
              <a:t>- тип</a:t>
            </a:r>
          </a:p>
          <a:p>
            <a:pPr>
              <a:buNone/>
            </a:pPr>
            <a:r>
              <a:rPr lang="sr-Cyrl-RS" sz="2500" dirty="0" smtClean="0"/>
              <a:t>	</a:t>
            </a:r>
            <a:r>
              <a:rPr lang="sr-Cyrl-RS" sz="2500" dirty="0" smtClean="0"/>
              <a:t>- старост</a:t>
            </a:r>
          </a:p>
          <a:p>
            <a:pPr>
              <a:buNone/>
            </a:pPr>
            <a:endParaRPr lang="sr-Cyrl-RS" sz="2500" dirty="0" smtClean="0"/>
          </a:p>
          <a:p>
            <a:r>
              <a:rPr lang="sr-Cyrl-RS" sz="2500" dirty="0" smtClean="0"/>
              <a:t>антиоксидантна суплементација може спречити и/или умањити оксидативни стрес  </a:t>
            </a:r>
          </a:p>
          <a:p>
            <a:endParaRPr lang="en-US" sz="25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500042"/>
            <a:ext cx="8229600" cy="4525963"/>
          </a:xfrm>
        </p:spPr>
        <p:txBody>
          <a:bodyPr>
            <a:noAutofit/>
          </a:bodyPr>
          <a:lstStyle/>
          <a:p>
            <a:r>
              <a:rPr lang="sr-Cyrl-RS" sz="2500" dirty="0"/>
              <a:t>а</a:t>
            </a:r>
            <a:r>
              <a:rPr lang="sr-Cyrl-RS" sz="2500" dirty="0" smtClean="0"/>
              <a:t>нтиоксиданси – супстанце које у малим количинама могу да спрече или одложе оксидацију </a:t>
            </a:r>
            <a:r>
              <a:rPr lang="sr-Cyrl-RS" sz="2500" dirty="0" smtClean="0"/>
              <a:t>биомолекула</a:t>
            </a:r>
            <a:endParaRPr lang="en-US" sz="2500" dirty="0" smtClean="0"/>
          </a:p>
          <a:p>
            <a:pPr>
              <a:buNone/>
            </a:pPr>
            <a:endParaRPr lang="sr-Cyrl-RS" sz="2500" dirty="0" smtClean="0"/>
          </a:p>
          <a:p>
            <a:r>
              <a:rPr lang="en-US" sz="2500" dirty="0" smtClean="0"/>
              <a:t>ROS</a:t>
            </a:r>
            <a:r>
              <a:rPr lang="sr-Cyrl-RS" sz="2500" dirty="0" smtClean="0"/>
              <a:t> (реактивне форме кисеоника):</a:t>
            </a:r>
          </a:p>
          <a:p>
            <a:pPr lvl="1"/>
            <a:r>
              <a:rPr lang="sr-Cyrl-RS" sz="2500" dirty="0" smtClean="0"/>
              <a:t>слободни радикали са кратким полуживотом (супероксид анјон радикал, хидроксил радикал, </a:t>
            </a:r>
            <a:r>
              <a:rPr lang="sr-Latn-RS" sz="2500" dirty="0" smtClean="0"/>
              <a:t>NO </a:t>
            </a:r>
            <a:r>
              <a:rPr lang="sr-Cyrl-RS" sz="2500" dirty="0" smtClean="0"/>
              <a:t>радикали)</a:t>
            </a:r>
          </a:p>
          <a:p>
            <a:pPr lvl="1"/>
            <a:r>
              <a:rPr lang="sr-Cyrl-RS" sz="2500" dirty="0" smtClean="0"/>
              <a:t>не-радикали (синглет кисеоник, водоник пероксид, хипохлорна киселина, пероксинитрит, липидни хидропероксиди)</a:t>
            </a:r>
          </a:p>
          <a:p>
            <a:pPr lvl="1"/>
            <a:endParaRPr lang="sr-Cyrl-RS" sz="2500" dirty="0" smtClean="0"/>
          </a:p>
          <a:p>
            <a:r>
              <a:rPr lang="sr-Cyrl-RS" sz="2500" dirty="0" smtClean="0"/>
              <a:t>Антиоксидантни ефекат: </a:t>
            </a:r>
          </a:p>
          <a:p>
            <a:pPr>
              <a:buNone/>
            </a:pPr>
            <a:r>
              <a:rPr lang="sr-Cyrl-RS" sz="2500" dirty="0"/>
              <a:t>	</a:t>
            </a:r>
            <a:r>
              <a:rPr lang="sr-Cyrl-RS" sz="2500" dirty="0" smtClean="0"/>
              <a:t>- неутралисање створених </a:t>
            </a:r>
            <a:r>
              <a:rPr lang="en-US" sz="2500" dirty="0" smtClean="0"/>
              <a:t>ROS (</a:t>
            </a:r>
            <a:r>
              <a:rPr lang="sr-Cyrl-RS" sz="2500" dirty="0" smtClean="0"/>
              <a:t>ензимски и неензимски</a:t>
            </a:r>
            <a:r>
              <a:rPr lang="en-US" sz="2500" dirty="0" smtClean="0"/>
              <a:t>)</a:t>
            </a:r>
          </a:p>
          <a:p>
            <a:pPr>
              <a:buNone/>
            </a:pPr>
            <a:r>
              <a:rPr lang="en-US" sz="2500" dirty="0"/>
              <a:t>	</a:t>
            </a:r>
            <a:r>
              <a:rPr lang="en-US" sz="2500" dirty="0" smtClean="0"/>
              <a:t>- </a:t>
            </a:r>
            <a:r>
              <a:rPr lang="sr-Cyrl-RS" sz="2500" dirty="0" smtClean="0"/>
              <a:t>спречавање стварања </a:t>
            </a:r>
            <a:r>
              <a:rPr lang="en-US" sz="2500" dirty="0" smtClean="0"/>
              <a:t>ROS</a:t>
            </a:r>
            <a:endParaRPr lang="en-US" sz="25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sr-Cyrl-RS" dirty="0" smtClean="0"/>
              <a:t>Инхибиција </a:t>
            </a:r>
            <a:r>
              <a:rPr lang="sr-Cyrl-RS" sz="4000" dirty="0" smtClean="0"/>
              <a:t>стварања</a:t>
            </a:r>
            <a:r>
              <a:rPr lang="sr-Cyrl-RS" dirty="0" smtClean="0"/>
              <a:t> </a:t>
            </a:r>
            <a:r>
              <a:rPr lang="en-US" dirty="0" smtClean="0"/>
              <a:t>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500" dirty="0" smtClean="0"/>
              <a:t>ксантин оксидаза</a:t>
            </a:r>
          </a:p>
          <a:p>
            <a:endParaRPr lang="sr-Cyrl-RS" sz="2500" dirty="0" smtClean="0"/>
          </a:p>
          <a:p>
            <a:r>
              <a:rPr lang="en-US" sz="2500" dirty="0" smtClean="0"/>
              <a:t>NADPH </a:t>
            </a:r>
            <a:r>
              <a:rPr lang="sr-Cyrl-RS" sz="2500" dirty="0" smtClean="0"/>
              <a:t>оксидаза</a:t>
            </a:r>
          </a:p>
          <a:p>
            <a:endParaRPr lang="sr-Cyrl-RS" sz="2500" dirty="0" smtClean="0"/>
          </a:p>
          <a:p>
            <a:r>
              <a:rPr lang="sr-Cyrl-RS" sz="2500" dirty="0" smtClean="0"/>
              <a:t>мијелопероксидаза</a:t>
            </a:r>
          </a:p>
          <a:p>
            <a:endParaRPr lang="sr-Cyrl-RS" sz="2500" dirty="0" smtClean="0"/>
          </a:p>
          <a:p>
            <a:r>
              <a:rPr lang="sr-Cyrl-RS" sz="2500" dirty="0" smtClean="0"/>
              <a:t>респираторни ланац у митохондријама</a:t>
            </a:r>
          </a:p>
          <a:p>
            <a:endParaRPr lang="sr-Cyrl-RS" sz="2500" dirty="0" smtClean="0"/>
          </a:p>
          <a:p>
            <a:r>
              <a:rPr lang="en-US" sz="2500" dirty="0" smtClean="0"/>
              <a:t>NO </a:t>
            </a:r>
            <a:r>
              <a:rPr lang="sr-Latn-RS" sz="2500" dirty="0" smtClean="0"/>
              <a:t>c</a:t>
            </a:r>
            <a:r>
              <a:rPr lang="sr-Cyrl-RS" sz="2500" dirty="0" smtClean="0"/>
              <a:t>интаза и ситохром Р450</a:t>
            </a:r>
            <a:endParaRPr lang="sr-Cyrl-RS" sz="2500" dirty="0" smtClean="0"/>
          </a:p>
          <a:p>
            <a:pPr>
              <a:buNone/>
            </a:pP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Users\Gvozden Rosic\Desktop\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28"/>
            <a:ext cx="7077102" cy="627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Users\Gvozden Rosic\Desktop\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715304" cy="6003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Неутралисање створених </a:t>
            </a:r>
            <a:r>
              <a:rPr lang="en-US" dirty="0" smtClean="0"/>
              <a:t>ROS</a:t>
            </a:r>
            <a:r>
              <a:rPr lang="sr-Cyrl-RS" dirty="0" smtClean="0"/>
              <a:t> - неензимски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500" dirty="0" smtClean="0"/>
              <a:t>витамин Е (алфа-токоферол)</a:t>
            </a:r>
          </a:p>
          <a:p>
            <a:endParaRPr lang="sr-Cyrl-RS" sz="2500" dirty="0" smtClean="0"/>
          </a:p>
          <a:p>
            <a:r>
              <a:rPr lang="sr-Cyrl-RS" sz="2500" dirty="0" smtClean="0"/>
              <a:t>витамин С (аскорбинска киселина)</a:t>
            </a:r>
          </a:p>
          <a:p>
            <a:endParaRPr lang="sr-Cyrl-RS" sz="2500" dirty="0" smtClean="0"/>
          </a:p>
          <a:p>
            <a:r>
              <a:rPr lang="sr-Cyrl-RS" sz="2500" dirty="0" smtClean="0"/>
              <a:t>витамин </a:t>
            </a:r>
            <a:r>
              <a:rPr lang="sr-Cyrl-RS" sz="2500" dirty="0" smtClean="0"/>
              <a:t>А (каротеноиди)</a:t>
            </a:r>
          </a:p>
          <a:p>
            <a:endParaRPr lang="sr-Cyrl-RS" sz="2500" dirty="0" smtClean="0"/>
          </a:p>
          <a:p>
            <a:r>
              <a:rPr lang="sr-Cyrl-RS" sz="2500" dirty="0" smtClean="0"/>
              <a:t>феноли (хидрокситирозол)</a:t>
            </a:r>
          </a:p>
          <a:p>
            <a:endParaRPr lang="sr-Cyrl-RS" sz="2500" dirty="0" smtClean="0"/>
          </a:p>
          <a:p>
            <a:r>
              <a:rPr lang="sr-Cyrl-RS" sz="2500" dirty="0" smtClean="0"/>
              <a:t>полифеноли (флавоноиди)</a:t>
            </a:r>
          </a:p>
          <a:p>
            <a:endParaRPr lang="sr-Cyrl-RS" sz="2500" dirty="0" smtClean="0"/>
          </a:p>
          <a:p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Неутралисање створених </a:t>
            </a:r>
            <a:r>
              <a:rPr lang="en-US" dirty="0" smtClean="0"/>
              <a:t>ROS</a:t>
            </a:r>
            <a:r>
              <a:rPr lang="sr-Cyrl-RS" dirty="0" smtClean="0"/>
              <a:t> - ензимски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1"/>
            <a:ext cx="5143504" cy="1900238"/>
          </a:xfrm>
        </p:spPr>
        <p:txBody>
          <a:bodyPr>
            <a:noAutofit/>
          </a:bodyPr>
          <a:lstStyle/>
          <a:p>
            <a:r>
              <a:rPr lang="sr-Cyrl-RS" sz="2500" dirty="0" smtClean="0"/>
              <a:t>глутатион пероксидаза → </a:t>
            </a:r>
            <a:r>
              <a:rPr lang="sr-Cyrl-RS" sz="2500" dirty="0" smtClean="0"/>
              <a:t>липидни пероксид</a:t>
            </a:r>
          </a:p>
          <a:p>
            <a:endParaRPr lang="sr-Cyrl-RS" sz="2500" dirty="0" smtClean="0"/>
          </a:p>
          <a:p>
            <a:r>
              <a:rPr lang="sr-Cyrl-RS" sz="2500" dirty="0" smtClean="0"/>
              <a:t>каталаза </a:t>
            </a:r>
            <a:r>
              <a:rPr lang="sr-Cyrl-RS" sz="2500" dirty="0" smtClean="0"/>
              <a:t>→ </a:t>
            </a:r>
            <a:r>
              <a:rPr lang="sr-Cyrl-RS" sz="2500" dirty="0" smtClean="0"/>
              <a:t>Н</a:t>
            </a:r>
            <a:r>
              <a:rPr lang="sr-Cyrl-RS" sz="2500" baseline="-25000" dirty="0" smtClean="0"/>
              <a:t>2</a:t>
            </a:r>
            <a:r>
              <a:rPr lang="sr-Cyrl-RS" sz="2500" dirty="0" smtClean="0"/>
              <a:t>О</a:t>
            </a:r>
            <a:r>
              <a:rPr lang="sr-Cyrl-RS" sz="2500" baseline="-25000" dirty="0" smtClean="0"/>
              <a:t>2</a:t>
            </a:r>
            <a:r>
              <a:rPr lang="sr-Cyrl-RS" sz="2500" dirty="0" smtClean="0"/>
              <a:t>  </a:t>
            </a:r>
          </a:p>
          <a:p>
            <a:endParaRPr lang="sr-Cyrl-RS" sz="2500" dirty="0" smtClean="0"/>
          </a:p>
          <a:p>
            <a:r>
              <a:rPr lang="sr-Cyrl-RS" sz="2500" dirty="0" smtClean="0"/>
              <a:t>супероксид </a:t>
            </a:r>
            <a:r>
              <a:rPr lang="sr-Cyrl-RS" sz="2500" dirty="0" smtClean="0"/>
              <a:t>дисмутаза → </a:t>
            </a:r>
            <a:r>
              <a:rPr lang="sr-Cyrl-RS" sz="2500" dirty="0" smtClean="0"/>
              <a:t>О</a:t>
            </a:r>
            <a:r>
              <a:rPr lang="sr-Cyrl-RS" sz="2500" baseline="-25000" dirty="0" smtClean="0"/>
              <a:t>2</a:t>
            </a:r>
            <a:r>
              <a:rPr lang="sr-Cyrl-RS" sz="2500" baseline="30000" dirty="0" smtClean="0"/>
              <a:t>-</a:t>
            </a:r>
          </a:p>
          <a:p>
            <a:endParaRPr lang="en-US" sz="2500" dirty="0" smtClean="0"/>
          </a:p>
          <a:p>
            <a:r>
              <a:rPr lang="sr-Cyrl-RS" sz="2500" dirty="0" smtClean="0"/>
              <a:t>хемоксигеназа </a:t>
            </a:r>
            <a:r>
              <a:rPr lang="sr-Cyrl-RS" sz="2500" dirty="0" smtClean="0"/>
              <a:t>→ </a:t>
            </a:r>
            <a:r>
              <a:rPr lang="sr-Cyrl-RS" sz="2500" dirty="0" smtClean="0"/>
              <a:t>Н</a:t>
            </a:r>
            <a:r>
              <a:rPr lang="sr-Cyrl-RS" sz="2500" baseline="-25000" dirty="0" smtClean="0"/>
              <a:t>2</a:t>
            </a:r>
            <a:r>
              <a:rPr lang="sr-Cyrl-RS" sz="2500" dirty="0" smtClean="0"/>
              <a:t>О</a:t>
            </a:r>
            <a:r>
              <a:rPr lang="sr-Cyrl-RS" sz="2500" baseline="-25000" dirty="0" smtClean="0"/>
              <a:t>2</a:t>
            </a:r>
            <a:r>
              <a:rPr lang="sr-Cyrl-RS" sz="2500" dirty="0" smtClean="0"/>
              <a:t>, О</a:t>
            </a:r>
            <a:r>
              <a:rPr lang="sr-Cyrl-RS" sz="2500" baseline="-25000" dirty="0" smtClean="0"/>
              <a:t>2</a:t>
            </a:r>
            <a:r>
              <a:rPr lang="sr-Cyrl-RS" sz="2500" baseline="30000" dirty="0" smtClean="0"/>
              <a:t>-</a:t>
            </a:r>
            <a:endParaRPr lang="en-US" sz="2500" dirty="0"/>
          </a:p>
        </p:txBody>
      </p:sp>
      <p:pic>
        <p:nvPicPr>
          <p:cNvPr id="2050" name="Picture 2" descr="D:\Users\Gvozden Rosic\Desktop\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0078" y="754734"/>
            <a:ext cx="3793922" cy="6103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0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500" dirty="0" smtClean="0"/>
              <a:t>г</a:t>
            </a:r>
            <a:r>
              <a:rPr lang="sr-Cyrl-RS" sz="2500" dirty="0" smtClean="0"/>
              <a:t>лутатион – кофактор већег броја глутатион зависних антиоксидантних механизама</a:t>
            </a:r>
            <a:endParaRPr lang="en-US" sz="2500" dirty="0"/>
          </a:p>
        </p:txBody>
      </p:sp>
      <p:pic>
        <p:nvPicPr>
          <p:cNvPr id="4" name="Picture 2" descr="D:\Users\Gvozden Rosic\Desktop\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28670"/>
            <a:ext cx="6053153" cy="56771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248</Words>
  <Application>Microsoft Office PowerPoint</Application>
  <PresentationFormat>On-screen Show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Физичка активност и оксидативни стрес</vt:lpstr>
      <vt:lpstr>Slide 3</vt:lpstr>
      <vt:lpstr>Инхибиција стварања ROS</vt:lpstr>
      <vt:lpstr>Slide 5</vt:lpstr>
      <vt:lpstr>Slide 6</vt:lpstr>
      <vt:lpstr>Неутралисање створених ROS - неензимски</vt:lpstr>
      <vt:lpstr>Неутралисање створених ROS - ензимски</vt:lpstr>
      <vt:lpstr>Slide 9</vt:lpstr>
      <vt:lpstr>Slide 10</vt:lpstr>
      <vt:lpstr>Антиоксиданси и антидопинг регулатива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30</cp:revision>
  <dcterms:created xsi:type="dcterms:W3CDTF">2018-11-22T13:07:28Z</dcterms:created>
  <dcterms:modified xsi:type="dcterms:W3CDTF">2018-11-26T09:49:30Z</dcterms:modified>
</cp:coreProperties>
</file>